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5" Type="http://schemas.openxmlformats.org/officeDocument/2006/relationships/notesMaster" Target="notesMasters/notesMaster1.xml"/><Relationship Id="rId19" Type="http://schemas.openxmlformats.org/officeDocument/2006/relationships/font" Target="fonts/Raleway-boldItalic.fntdata"/><Relationship Id="rId6" Type="http://schemas.openxmlformats.org/officeDocument/2006/relationships/slide" Target="slides/slide1.xml"/><Relationship Id="rId18"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af3671ced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af3671ced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af3671ced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af3671ced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audience is anyone who would need to go buy groceries - from high schoolers taking errands after class to working adults buying ingredients for dinner after work to the elderly</a:t>
            </a:r>
            <a:endParaRPr/>
          </a:p>
          <a:p>
            <a:pPr indent="0" lvl="0" marL="0" rtl="0" algn="l">
              <a:spcBef>
                <a:spcPts val="0"/>
              </a:spcBef>
              <a:spcAft>
                <a:spcPts val="0"/>
              </a:spcAft>
              <a:buNone/>
            </a:pPr>
            <a:r>
              <a:rPr lang="en-GB"/>
              <a:t>Simply for ease of access, especially for those who experience difficulty </a:t>
            </a:r>
            <a:r>
              <a:rPr lang="en-GB"/>
              <a:t>manoeuvring</a:t>
            </a:r>
            <a:r>
              <a:rPr lang="en-GB"/>
              <a:t> smartphones or will have too many things in their hands to handle their phone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af3671ced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af3671ced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Easy on-hand access to a list - everyone has a phone, and with the app and Siri, there is not even a need to unlock the iPhone(?)</a:t>
            </a:r>
            <a:endParaRPr/>
          </a:p>
          <a:p>
            <a:pPr indent="0" lvl="0" marL="0" rtl="0" algn="l">
              <a:spcBef>
                <a:spcPts val="0"/>
              </a:spcBef>
              <a:spcAft>
                <a:spcPts val="0"/>
              </a:spcAft>
              <a:buNone/>
            </a:pPr>
            <a:r>
              <a:rPr lang="en-GB"/>
              <a:t>No need to worry about human error - trying to memorize risks possibility of forgetting when at the super, and written physical notes and reminders can be lost or left behind or forgotten anyway</a:t>
            </a:r>
            <a:endParaRPr/>
          </a:p>
          <a:p>
            <a:pPr indent="0" lvl="0" marL="0" rtl="0" algn="l">
              <a:spcBef>
                <a:spcPts val="0"/>
              </a:spcBef>
              <a:spcAft>
                <a:spcPts val="0"/>
              </a:spcAft>
              <a:buNone/>
            </a:pPr>
            <a:r>
              <a:rPr lang="en-GB"/>
              <a:t>Even people who would have difficulty accessing their phone - whether due to difficulty in handling smartphone physically or visually - Siri can simply recite the list or record the list for you</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af3671d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af3671d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Frameworks is Sirikit. Encompasses Intents and Intents UI frameworks, allowing us to implement app extensions that integrate into services with Siri. Can receive user requests via Sirikit and turn into app-specific actions and also display branding/other customized content in Siri interface after user request is fulfilled. We utilized Siri in order to make our app more accessible:</a:t>
            </a:r>
            <a:endParaRPr/>
          </a:p>
          <a:p>
            <a:pPr indent="-298450" lvl="0" marL="457200" rtl="0" algn="l">
              <a:spcBef>
                <a:spcPts val="0"/>
              </a:spcBef>
              <a:spcAft>
                <a:spcPts val="0"/>
              </a:spcAft>
              <a:buSzPts val="1100"/>
              <a:buChar char="-"/>
            </a:pPr>
            <a:r>
              <a:rPr lang="en-GB"/>
              <a:t>We can use Siri to write down our list for us - within the app and outside the app</a:t>
            </a:r>
            <a:endParaRPr/>
          </a:p>
          <a:p>
            <a:pPr indent="-298450" lvl="0" marL="457200" rtl="0" algn="l">
              <a:spcBef>
                <a:spcPts val="0"/>
              </a:spcBef>
              <a:spcAft>
                <a:spcPts val="0"/>
              </a:spcAft>
              <a:buSzPts val="1100"/>
              <a:buChar char="-"/>
            </a:pPr>
            <a:r>
              <a:rPr lang="en-GB"/>
              <a:t>Can use Siri to display/recite to us our list - in and out of the app</a:t>
            </a:r>
            <a:endParaRPr/>
          </a:p>
          <a:p>
            <a:pPr indent="-298450" lvl="0" marL="457200" rtl="0" algn="l">
              <a:spcBef>
                <a:spcPts val="0"/>
              </a:spcBef>
              <a:spcAft>
                <a:spcPts val="0"/>
              </a:spcAft>
              <a:buSzPts val="1100"/>
              <a:buChar char="-"/>
            </a:pPr>
            <a:r>
              <a:rPr lang="en-GB"/>
              <a:t>Can use Siri to delete items from our list for us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b146d1d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b146d1d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b146d1d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b146d1d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af3671d5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af3671d5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Brainstorm</a:t>
            </a:r>
            <a:r>
              <a:rPr lang="en-GB"/>
              <a:t>: Each of us brainstormed for a certain amount of time which type of kit we wished to use as a framework for the project. After time was up, we presented our ideas to each other and then chose the one which we decided was most accomplishable within the timeframe given but also complex enough for this project</a:t>
            </a:r>
            <a:endParaRPr/>
          </a:p>
          <a:p>
            <a:pPr indent="0" lvl="0" marL="0" rtl="0" algn="l">
              <a:spcBef>
                <a:spcPts val="0"/>
              </a:spcBef>
              <a:spcAft>
                <a:spcPts val="0"/>
              </a:spcAft>
              <a:buNone/>
            </a:pPr>
            <a:r>
              <a:rPr b="1" lang="en-GB"/>
              <a:t>Planning</a:t>
            </a:r>
            <a:r>
              <a:rPr lang="en-GB"/>
              <a:t>: After deciding on what our app should be, we discussed together the main functions and features of the app, as well as any functions we would add on if we had the time after</a:t>
            </a:r>
            <a:endParaRPr/>
          </a:p>
          <a:p>
            <a:pPr indent="0" lvl="0" marL="0" rtl="0" algn="l">
              <a:spcBef>
                <a:spcPts val="0"/>
              </a:spcBef>
              <a:spcAft>
                <a:spcPts val="0"/>
              </a:spcAft>
              <a:buNone/>
            </a:pPr>
            <a:r>
              <a:rPr b="1" lang="en-GB"/>
              <a:t>Prototype &amp; Peer Feedback</a:t>
            </a:r>
            <a:r>
              <a:rPr lang="en-GB"/>
              <a:t>: We created a very basic version of our app. At this point, we had yet to have access to Sirikit and therefore only worked on the table and table view functions and features. Feedback from peers was very helpful and useful as we were able to consider further functions to possibly add to enhance user experience</a:t>
            </a:r>
            <a:endParaRPr/>
          </a:p>
          <a:p>
            <a:pPr indent="0" lvl="0" marL="0" rtl="0" algn="l">
              <a:spcBef>
                <a:spcPts val="0"/>
              </a:spcBef>
              <a:spcAft>
                <a:spcPts val="0"/>
              </a:spcAft>
              <a:buNone/>
            </a:pPr>
            <a:r>
              <a:rPr b="1" lang="en-GB"/>
              <a:t>Peer Assessment &amp; Further Development</a:t>
            </a:r>
            <a:r>
              <a:rPr lang="en-GB"/>
              <a:t>: Still had no access to Sirikit and so was unable to make much progress other than get the table functioning. Was not able to show much for peer assessment but had a few basic functions down. Afterwards, was able to get it functioning fully sans the Sirikit functions. Upon finally getting access to Sirikit, finally able to work on Siri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b146d1d4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b146d1d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b146d1d4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b146d1d4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Application Development in the iOS Environment - Assignment 3 Presentation</a:t>
            </a:r>
            <a:endParaRPr/>
          </a:p>
        </p:txBody>
      </p:sp>
      <p:sp>
        <p:nvSpPr>
          <p:cNvPr id="87" name="Google Shape;87;p13"/>
          <p:cNvSpPr txBox="1"/>
          <p:nvPr>
            <p:ph idx="1" type="subTitle"/>
          </p:nvPr>
        </p:nvSpPr>
        <p:spPr>
          <a:xfrm>
            <a:off x="729452" y="3722675"/>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Group 101 - Jelisha de la Cruz, Divraj Singh, Jessie Chan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50" name="Shape 150"/>
        <p:cNvGrpSpPr/>
        <p:nvPr/>
      </p:nvGrpSpPr>
      <p:grpSpPr>
        <a:xfrm>
          <a:off x="0" y="0"/>
          <a:ext cx="0" cy="0"/>
          <a:chOff x="0" y="0"/>
          <a:chExt cx="0" cy="0"/>
        </a:xfrm>
      </p:grpSpPr>
      <p:sp>
        <p:nvSpPr>
          <p:cNvPr id="151" name="Google Shape;151;p22"/>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App demo time!</a:t>
            </a:r>
            <a:endParaRPr/>
          </a:p>
        </p:txBody>
      </p:sp>
      <p:pic>
        <p:nvPicPr>
          <p:cNvPr id="152" name="Google Shape;152;p22"/>
          <p:cNvPicPr preferRelativeResize="0"/>
          <p:nvPr/>
        </p:nvPicPr>
        <p:blipFill>
          <a:blip r:embed="rId3">
            <a:alphaModFix/>
          </a:blip>
          <a:stretch>
            <a:fillRect/>
          </a:stretch>
        </p:blipFill>
        <p:spPr>
          <a:xfrm>
            <a:off x="5661999" y="432150"/>
            <a:ext cx="2088641" cy="42791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Audience</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General public from adolescent up; Anyone who goes grocery shopping</a:t>
            </a:r>
            <a:endParaRPr sz="1800"/>
          </a:p>
          <a:p>
            <a:pPr indent="-342900" lvl="0" marL="457200" rtl="0" algn="l">
              <a:spcBef>
                <a:spcPts val="0"/>
              </a:spcBef>
              <a:spcAft>
                <a:spcPts val="0"/>
              </a:spcAft>
              <a:buSzPts val="1800"/>
              <a:buChar char="-"/>
            </a:pPr>
            <a:r>
              <a:rPr lang="en-GB" sz="1800"/>
              <a:t>Focus on helping people busy with everyday life easily access and utilize the app to make their life a bit easier</a:t>
            </a:r>
            <a:endParaRPr sz="1800"/>
          </a:p>
        </p:txBody>
      </p:sp>
      <p:pic>
        <p:nvPicPr>
          <p:cNvPr id="94" name="Google Shape;94;p14"/>
          <p:cNvPicPr preferRelativeResize="0"/>
          <p:nvPr/>
        </p:nvPicPr>
        <p:blipFill>
          <a:blip r:embed="rId3">
            <a:alphaModFix/>
          </a:blip>
          <a:stretch>
            <a:fillRect/>
          </a:stretch>
        </p:blipFill>
        <p:spPr>
          <a:xfrm>
            <a:off x="1879275" y="3274726"/>
            <a:ext cx="2947624" cy="1540625"/>
          </a:xfrm>
          <a:prstGeom prst="rect">
            <a:avLst/>
          </a:prstGeom>
          <a:noFill/>
          <a:ln>
            <a:noFill/>
          </a:ln>
        </p:spPr>
      </p:pic>
      <p:pic>
        <p:nvPicPr>
          <p:cNvPr id="95" name="Google Shape;95;p14"/>
          <p:cNvPicPr preferRelativeResize="0"/>
          <p:nvPr/>
        </p:nvPicPr>
        <p:blipFill rotWithShape="1">
          <a:blip r:embed="rId4">
            <a:alphaModFix/>
          </a:blip>
          <a:srcRect b="7868" l="0" r="0" t="0"/>
          <a:stretch/>
        </p:blipFill>
        <p:spPr>
          <a:xfrm>
            <a:off x="5719650" y="2878987"/>
            <a:ext cx="1945950" cy="1936351"/>
          </a:xfrm>
          <a:prstGeom prst="rect">
            <a:avLst/>
          </a:prstGeom>
          <a:noFill/>
          <a:ln>
            <a:noFill/>
          </a:ln>
        </p:spPr>
      </p:pic>
      <p:sp>
        <p:nvSpPr>
          <p:cNvPr id="96" name="Google Shape;96;p14"/>
          <p:cNvSpPr txBox="1"/>
          <p:nvPr/>
        </p:nvSpPr>
        <p:spPr>
          <a:xfrm>
            <a:off x="6096000" y="4051825"/>
            <a:ext cx="73443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Problems our application solves</a:t>
            </a:r>
            <a:endParaRPr/>
          </a:p>
        </p:txBody>
      </p:sp>
      <p:sp>
        <p:nvSpPr>
          <p:cNvPr id="102" name="Google Shape;102;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Human errors/flaws</a:t>
            </a:r>
            <a:endParaRPr sz="1800"/>
          </a:p>
          <a:p>
            <a:pPr indent="-317500" lvl="1" marL="914400" rtl="0" algn="l">
              <a:spcBef>
                <a:spcPts val="0"/>
              </a:spcBef>
              <a:spcAft>
                <a:spcPts val="0"/>
              </a:spcAft>
              <a:buSzPts val="1400"/>
              <a:buChar char="-"/>
            </a:pPr>
            <a:r>
              <a:rPr lang="en-GB" sz="1400"/>
              <a:t>Use of physical notes/reminders that could be forgotten or left behind</a:t>
            </a:r>
            <a:endParaRPr sz="1400"/>
          </a:p>
          <a:p>
            <a:pPr indent="-317500" lvl="1" marL="914400" rtl="0" algn="l">
              <a:spcBef>
                <a:spcPts val="0"/>
              </a:spcBef>
              <a:spcAft>
                <a:spcPts val="0"/>
              </a:spcAft>
              <a:buSzPts val="1400"/>
              <a:buChar char="-"/>
            </a:pPr>
            <a:r>
              <a:rPr lang="en-GB" sz="1400"/>
              <a:t>Memory is not always reliable</a:t>
            </a:r>
            <a:endParaRPr sz="1400"/>
          </a:p>
          <a:p>
            <a:pPr indent="-342900" lvl="0" marL="457200" rtl="0" algn="l">
              <a:spcBef>
                <a:spcPts val="0"/>
              </a:spcBef>
              <a:spcAft>
                <a:spcPts val="0"/>
              </a:spcAft>
              <a:buSzPts val="1800"/>
              <a:buChar char="-"/>
            </a:pPr>
            <a:r>
              <a:rPr lang="en-GB" sz="1800"/>
              <a:t>Lack of accessibility</a:t>
            </a:r>
            <a:endParaRPr sz="1800"/>
          </a:p>
          <a:p>
            <a:pPr indent="-317500" lvl="1" marL="914400" rtl="0" algn="l">
              <a:spcBef>
                <a:spcPts val="0"/>
              </a:spcBef>
              <a:spcAft>
                <a:spcPts val="0"/>
              </a:spcAft>
              <a:buSzPts val="1400"/>
              <a:buChar char="-"/>
            </a:pPr>
            <a:r>
              <a:rPr lang="en-GB" sz="1400"/>
              <a:t>Phones are constantly on hand</a:t>
            </a:r>
            <a:endParaRPr sz="1400"/>
          </a:p>
          <a:p>
            <a:pPr indent="-317500" lvl="1" marL="914400" rtl="0" algn="l">
              <a:spcBef>
                <a:spcPts val="0"/>
              </a:spcBef>
              <a:spcAft>
                <a:spcPts val="0"/>
              </a:spcAft>
              <a:buSzPts val="1400"/>
              <a:buChar char="-"/>
            </a:pPr>
            <a:r>
              <a:rPr lang="en-GB" sz="1400"/>
              <a:t>Siri can recite or record your list for you</a:t>
            </a:r>
            <a:endParaRPr sz="1400"/>
          </a:p>
        </p:txBody>
      </p:sp>
      <p:pic>
        <p:nvPicPr>
          <p:cNvPr id="103" name="Google Shape;103;p15"/>
          <p:cNvPicPr preferRelativeResize="0"/>
          <p:nvPr/>
        </p:nvPicPr>
        <p:blipFill>
          <a:blip r:embed="rId3">
            <a:alphaModFix/>
          </a:blip>
          <a:stretch>
            <a:fillRect/>
          </a:stretch>
        </p:blipFill>
        <p:spPr>
          <a:xfrm>
            <a:off x="6605900" y="675292"/>
            <a:ext cx="1959274" cy="1636000"/>
          </a:xfrm>
          <a:prstGeom prst="rect">
            <a:avLst/>
          </a:prstGeom>
          <a:noFill/>
          <a:ln>
            <a:noFill/>
          </a:ln>
        </p:spPr>
      </p:pic>
      <p:pic>
        <p:nvPicPr>
          <p:cNvPr id="104" name="Google Shape;104;p15"/>
          <p:cNvPicPr preferRelativeResize="0"/>
          <p:nvPr/>
        </p:nvPicPr>
        <p:blipFill>
          <a:blip r:embed="rId4">
            <a:alphaModFix/>
          </a:blip>
          <a:stretch>
            <a:fillRect/>
          </a:stretch>
        </p:blipFill>
        <p:spPr>
          <a:xfrm>
            <a:off x="5866050" y="3011250"/>
            <a:ext cx="1872600" cy="1872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Frameworks: Sirikit</a:t>
            </a:r>
            <a:endParaRPr/>
          </a:p>
        </p:txBody>
      </p:sp>
      <p:sp>
        <p:nvSpPr>
          <p:cNvPr id="110" name="Google Shape;110;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Allows access to Siri; Contains Intents and Intents UI frameworks</a:t>
            </a:r>
            <a:endParaRPr sz="1800"/>
          </a:p>
          <a:p>
            <a:pPr indent="-317500" lvl="1" marL="914400" rtl="0" algn="l">
              <a:spcBef>
                <a:spcPts val="0"/>
              </a:spcBef>
              <a:spcAft>
                <a:spcPts val="0"/>
              </a:spcAft>
              <a:buSzPts val="1400"/>
              <a:buChar char="-"/>
            </a:pPr>
            <a:r>
              <a:rPr lang="en-GB" sz="1400"/>
              <a:t>Receives user requests and translates into app-specific actions within and out of app:</a:t>
            </a:r>
            <a:endParaRPr sz="1400"/>
          </a:p>
          <a:p>
            <a:pPr indent="-304800" lvl="2" marL="1371600" rtl="0" algn="l">
              <a:spcBef>
                <a:spcPts val="0"/>
              </a:spcBef>
              <a:spcAft>
                <a:spcPts val="0"/>
              </a:spcAft>
              <a:buSzPts val="1200"/>
              <a:buChar char="-"/>
            </a:pPr>
            <a:r>
              <a:rPr lang="en-GB" sz="1200"/>
              <a:t>Adding/Recording list</a:t>
            </a:r>
            <a:endParaRPr sz="1200"/>
          </a:p>
          <a:p>
            <a:pPr indent="-304800" lvl="2" marL="1371600" rtl="0" algn="l">
              <a:spcBef>
                <a:spcPts val="0"/>
              </a:spcBef>
              <a:spcAft>
                <a:spcPts val="0"/>
              </a:spcAft>
              <a:buSzPts val="1200"/>
              <a:buChar char="-"/>
            </a:pPr>
            <a:r>
              <a:rPr lang="en-GB" sz="1200"/>
              <a:t>See/Display list</a:t>
            </a:r>
            <a:endParaRPr sz="1200"/>
          </a:p>
          <a:p>
            <a:pPr indent="-304800" lvl="2" marL="1371600" rtl="0" algn="l">
              <a:spcBef>
                <a:spcPts val="0"/>
              </a:spcBef>
              <a:spcAft>
                <a:spcPts val="0"/>
              </a:spcAft>
              <a:buSzPts val="1200"/>
              <a:buChar char="-"/>
            </a:pPr>
            <a:r>
              <a:rPr lang="en-GB" sz="1200"/>
              <a:t>Delete from list</a:t>
            </a:r>
            <a:endParaRPr sz="1200"/>
          </a:p>
        </p:txBody>
      </p:sp>
      <p:pic>
        <p:nvPicPr>
          <p:cNvPr id="111" name="Google Shape;111;p16"/>
          <p:cNvPicPr preferRelativeResize="0"/>
          <p:nvPr/>
        </p:nvPicPr>
        <p:blipFill>
          <a:blip r:embed="rId3">
            <a:alphaModFix/>
          </a:blip>
          <a:stretch>
            <a:fillRect/>
          </a:stretch>
        </p:blipFill>
        <p:spPr>
          <a:xfrm>
            <a:off x="983950" y="3420200"/>
            <a:ext cx="2938500" cy="1542700"/>
          </a:xfrm>
          <a:prstGeom prst="rect">
            <a:avLst/>
          </a:prstGeom>
          <a:noFill/>
          <a:ln>
            <a:noFill/>
          </a:ln>
        </p:spPr>
      </p:pic>
      <p:pic>
        <p:nvPicPr>
          <p:cNvPr id="112" name="Google Shape;112;p16"/>
          <p:cNvPicPr preferRelativeResize="0"/>
          <p:nvPr/>
        </p:nvPicPr>
        <p:blipFill>
          <a:blip r:embed="rId4">
            <a:alphaModFix/>
          </a:blip>
          <a:stretch>
            <a:fillRect/>
          </a:stretch>
        </p:blipFill>
        <p:spPr>
          <a:xfrm>
            <a:off x="4769200" y="3420199"/>
            <a:ext cx="3085400" cy="1542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id="117" name="Google Shape;117;p17"/>
          <p:cNvPicPr preferRelativeResize="0"/>
          <p:nvPr/>
        </p:nvPicPr>
        <p:blipFill>
          <a:blip r:embed="rId3">
            <a:alphaModFix/>
          </a:blip>
          <a:stretch>
            <a:fillRect/>
          </a:stretch>
        </p:blipFill>
        <p:spPr>
          <a:xfrm>
            <a:off x="1049950" y="1434998"/>
            <a:ext cx="7279951" cy="3505149"/>
          </a:xfrm>
          <a:prstGeom prst="rect">
            <a:avLst/>
          </a:prstGeom>
          <a:noFill/>
          <a:ln>
            <a:noFill/>
          </a:ln>
        </p:spPr>
      </p:pic>
      <p:sp>
        <p:nvSpPr>
          <p:cNvPr id="118" name="Google Shape;118;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Structure</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our application works</a:t>
            </a:r>
            <a:endParaRPr/>
          </a:p>
        </p:txBody>
      </p:sp>
      <p:sp>
        <p:nvSpPr>
          <p:cNvPr id="124" name="Google Shape;124;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800"/>
              <a:t>Grocery List:</a:t>
            </a:r>
            <a:endParaRPr b="1" sz="1800"/>
          </a:p>
          <a:p>
            <a:pPr indent="-342900" lvl="0" marL="457200" rtl="0" algn="l">
              <a:lnSpc>
                <a:spcPct val="100000"/>
              </a:lnSpc>
              <a:spcBef>
                <a:spcPts val="1600"/>
              </a:spcBef>
              <a:spcAft>
                <a:spcPts val="0"/>
              </a:spcAft>
              <a:buSzPts val="1800"/>
              <a:buChar char="-"/>
            </a:pPr>
            <a:r>
              <a:rPr lang="en-GB" sz="1800"/>
              <a:t>Creates and manages a list</a:t>
            </a:r>
            <a:endParaRPr sz="1800"/>
          </a:p>
          <a:p>
            <a:pPr indent="-317500" lvl="1" marL="914400" rtl="0" algn="l">
              <a:spcBef>
                <a:spcPts val="0"/>
              </a:spcBef>
              <a:spcAft>
                <a:spcPts val="0"/>
              </a:spcAft>
              <a:buSzPts val="1400"/>
              <a:buChar char="-"/>
            </a:pPr>
            <a:r>
              <a:rPr lang="en-GB" sz="1400"/>
              <a:t>Can add and remove items</a:t>
            </a:r>
            <a:endParaRPr sz="1400"/>
          </a:p>
          <a:p>
            <a:pPr indent="-342900" lvl="0" marL="457200" rtl="0" algn="l">
              <a:spcBef>
                <a:spcPts val="0"/>
              </a:spcBef>
              <a:spcAft>
                <a:spcPts val="0"/>
              </a:spcAft>
              <a:buSzPts val="1800"/>
              <a:buChar char="-"/>
            </a:pPr>
            <a:r>
              <a:rPr lang="en-GB" sz="1800"/>
              <a:t>Utilizes Sirikit to:</a:t>
            </a:r>
            <a:endParaRPr sz="1800"/>
          </a:p>
          <a:p>
            <a:pPr indent="-317500" lvl="1" marL="914400" rtl="0" algn="l">
              <a:spcBef>
                <a:spcPts val="0"/>
              </a:spcBef>
              <a:spcAft>
                <a:spcPts val="0"/>
              </a:spcAft>
              <a:buSzPts val="1400"/>
              <a:buChar char="-"/>
            </a:pPr>
            <a:r>
              <a:rPr lang="en-GB" sz="1400"/>
              <a:t>Add items</a:t>
            </a:r>
            <a:endParaRPr sz="1400"/>
          </a:p>
          <a:p>
            <a:pPr indent="-317500" lvl="1" marL="914400" rtl="0" algn="l">
              <a:spcBef>
                <a:spcPts val="0"/>
              </a:spcBef>
              <a:spcAft>
                <a:spcPts val="0"/>
              </a:spcAft>
              <a:buSzPts val="1400"/>
              <a:buChar char="-"/>
            </a:pPr>
            <a:r>
              <a:rPr lang="en-GB" sz="1400"/>
              <a:t>Delete items</a:t>
            </a:r>
            <a:endParaRPr sz="1400"/>
          </a:p>
          <a:p>
            <a:pPr indent="-317500" lvl="1" marL="914400" rtl="0" algn="l">
              <a:spcBef>
                <a:spcPts val="0"/>
              </a:spcBef>
              <a:spcAft>
                <a:spcPts val="0"/>
              </a:spcAft>
              <a:buSzPts val="1400"/>
              <a:buChar char="-"/>
            </a:pPr>
            <a:r>
              <a:rPr lang="en-GB" sz="1400"/>
              <a:t>Access list both inside and outside of application</a:t>
            </a:r>
            <a:endParaRPr sz="1400"/>
          </a:p>
        </p:txBody>
      </p:sp>
      <p:pic>
        <p:nvPicPr>
          <p:cNvPr id="125" name="Google Shape;125;p18"/>
          <p:cNvPicPr preferRelativeResize="0"/>
          <p:nvPr/>
        </p:nvPicPr>
        <p:blipFill>
          <a:blip r:embed="rId3">
            <a:alphaModFix/>
          </a:blip>
          <a:stretch>
            <a:fillRect/>
          </a:stretch>
        </p:blipFill>
        <p:spPr>
          <a:xfrm>
            <a:off x="6170175" y="644975"/>
            <a:ext cx="2055974" cy="42116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and Development Process</a:t>
            </a:r>
            <a:endParaRPr/>
          </a:p>
        </p:txBody>
      </p:sp>
      <p:sp>
        <p:nvSpPr>
          <p:cNvPr id="131" name="Google Shape;131;p19"/>
          <p:cNvSpPr txBox="1"/>
          <p:nvPr>
            <p:ph idx="1" type="body"/>
          </p:nvPr>
        </p:nvSpPr>
        <p:spPr>
          <a:xfrm>
            <a:off x="729450" y="2078875"/>
            <a:ext cx="7688700" cy="2694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Brainstorm</a:t>
            </a:r>
            <a:endParaRPr/>
          </a:p>
          <a:p>
            <a:pPr indent="-298450" lvl="0" marL="914400" rtl="0" algn="l">
              <a:spcBef>
                <a:spcPts val="0"/>
              </a:spcBef>
              <a:spcAft>
                <a:spcPts val="0"/>
              </a:spcAft>
              <a:buSzPts val="1100"/>
              <a:buChar char="-"/>
            </a:pPr>
            <a:r>
              <a:rPr lang="en-GB" sz="1100"/>
              <a:t>Created our own ideas, then discussed which w</a:t>
            </a:r>
            <a:r>
              <a:rPr lang="en-GB" sz="1100"/>
              <a:t>as best - Grocery List</a:t>
            </a:r>
            <a:endParaRPr sz="1100"/>
          </a:p>
          <a:p>
            <a:pPr indent="-311150" lvl="0" marL="457200" rtl="0" algn="l">
              <a:spcBef>
                <a:spcPts val="0"/>
              </a:spcBef>
              <a:spcAft>
                <a:spcPts val="0"/>
              </a:spcAft>
              <a:buSzPts val="1300"/>
              <a:buAutoNum type="arabicPeriod"/>
            </a:pPr>
            <a:r>
              <a:rPr lang="en-GB"/>
              <a:t>Planning</a:t>
            </a:r>
            <a:endParaRPr/>
          </a:p>
          <a:p>
            <a:pPr indent="-298450" lvl="0" marL="914400" rtl="0" algn="l">
              <a:spcBef>
                <a:spcPts val="0"/>
              </a:spcBef>
              <a:spcAft>
                <a:spcPts val="0"/>
              </a:spcAft>
              <a:buSzPts val="1100"/>
              <a:buChar char="-"/>
            </a:pPr>
            <a:r>
              <a:rPr lang="en-GB" sz="1100"/>
              <a:t>Discussed what features we would like to include in our app</a:t>
            </a:r>
            <a:endParaRPr sz="1100"/>
          </a:p>
          <a:p>
            <a:pPr indent="-311150" lvl="0" marL="457200" rtl="0" algn="l">
              <a:spcBef>
                <a:spcPts val="0"/>
              </a:spcBef>
              <a:spcAft>
                <a:spcPts val="0"/>
              </a:spcAft>
              <a:buSzPts val="1300"/>
              <a:buAutoNum type="arabicPeriod"/>
            </a:pPr>
            <a:r>
              <a:rPr lang="en-GB"/>
              <a:t>Prototype &amp; Peer Feedback</a:t>
            </a:r>
            <a:endParaRPr/>
          </a:p>
          <a:p>
            <a:pPr indent="-311150" lvl="0" marL="914400" rtl="0" algn="l">
              <a:spcBef>
                <a:spcPts val="0"/>
              </a:spcBef>
              <a:spcAft>
                <a:spcPts val="0"/>
              </a:spcAft>
              <a:buSzPts val="1300"/>
              <a:buChar char="-"/>
            </a:pPr>
            <a:r>
              <a:rPr lang="en-GB" sz="1100"/>
              <a:t>Created basic version of app accessible without Sirikit</a:t>
            </a:r>
            <a:endParaRPr sz="1100"/>
          </a:p>
          <a:p>
            <a:pPr indent="-298450" lvl="0" marL="914400" rtl="0" algn="l">
              <a:spcBef>
                <a:spcPts val="0"/>
              </a:spcBef>
              <a:spcAft>
                <a:spcPts val="0"/>
              </a:spcAft>
              <a:buSzPts val="1100"/>
              <a:buChar char="-"/>
            </a:pPr>
            <a:r>
              <a:rPr lang="en-GB" sz="1100"/>
              <a:t>Feedback from peers allows us to consider further functions to add to our app</a:t>
            </a:r>
            <a:endParaRPr sz="1100"/>
          </a:p>
          <a:p>
            <a:pPr indent="-311150" lvl="0" marL="457200" rtl="0" algn="l">
              <a:spcBef>
                <a:spcPts val="0"/>
              </a:spcBef>
              <a:spcAft>
                <a:spcPts val="0"/>
              </a:spcAft>
              <a:buSzPts val="1300"/>
              <a:buAutoNum type="arabicPeriod"/>
            </a:pPr>
            <a:r>
              <a:rPr lang="en-GB"/>
              <a:t>Peer Assessment &amp; Further Development</a:t>
            </a:r>
            <a:endParaRPr/>
          </a:p>
          <a:p>
            <a:pPr indent="-298450" lvl="0" marL="914400" rtl="0" algn="l">
              <a:spcBef>
                <a:spcPts val="0"/>
              </a:spcBef>
              <a:spcAft>
                <a:spcPts val="0"/>
              </a:spcAft>
              <a:buSzPts val="1100"/>
              <a:buChar char="-"/>
            </a:pPr>
            <a:r>
              <a:rPr lang="en-GB" sz="1100"/>
              <a:t>Did not have many changes due to lack of access to Sirikit, got feedback based on what we had</a:t>
            </a:r>
            <a:endParaRPr sz="1100"/>
          </a:p>
          <a:p>
            <a:pPr indent="-298450" lvl="0" marL="914400" rtl="0" algn="l">
              <a:spcBef>
                <a:spcPts val="0"/>
              </a:spcBef>
              <a:spcAft>
                <a:spcPts val="0"/>
              </a:spcAft>
              <a:buSzPts val="1100"/>
              <a:buChar char="-"/>
            </a:pPr>
            <a:r>
              <a:rPr lang="en-GB" sz="1100"/>
              <a:t>Still had no access to Sirikit, simply refined table</a:t>
            </a:r>
            <a:endParaRPr sz="1100"/>
          </a:p>
          <a:p>
            <a:pPr indent="-311150" lvl="0" marL="457200" rtl="0" algn="l">
              <a:spcBef>
                <a:spcPts val="0"/>
              </a:spcBef>
              <a:spcAft>
                <a:spcPts val="0"/>
              </a:spcAft>
              <a:buSzPts val="1300"/>
              <a:buAutoNum type="arabicPeriod"/>
            </a:pPr>
            <a:r>
              <a:rPr lang="en-GB"/>
              <a:t>Adding Sirikit functions into our app</a:t>
            </a:r>
            <a:endParaRPr/>
          </a:p>
          <a:p>
            <a:pPr indent="-298450" lvl="0" marL="914400" rtl="0" algn="l">
              <a:spcBef>
                <a:spcPts val="0"/>
              </a:spcBef>
              <a:spcAft>
                <a:spcPts val="0"/>
              </a:spcAft>
              <a:buSzPts val="1100"/>
              <a:buChar char="-"/>
            </a:pPr>
            <a:r>
              <a:rPr lang="en-GB" sz="1100"/>
              <a:t>Finally got access to Sirikit and began development on adding the Sirikit related functions</a:t>
            </a:r>
            <a:endParaRPr sz="1100"/>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Brainstorming and Planning</a:t>
            </a:r>
            <a:endParaRPr/>
          </a:p>
        </p:txBody>
      </p:sp>
      <p:sp>
        <p:nvSpPr>
          <p:cNvPr id="137" name="Google Shape;137;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Brainstormed multiple ideas</a:t>
            </a:r>
            <a:br>
              <a:rPr lang="en-GB"/>
            </a:br>
            <a:r>
              <a:rPr lang="en-GB"/>
              <a:t>from different kits</a:t>
            </a:r>
            <a:endParaRPr/>
          </a:p>
          <a:p>
            <a:pPr indent="-311150" lvl="0" marL="457200" rtl="0" algn="l">
              <a:spcBef>
                <a:spcPts val="0"/>
              </a:spcBef>
              <a:spcAft>
                <a:spcPts val="0"/>
              </a:spcAft>
              <a:buSzPts val="1300"/>
              <a:buChar char="-"/>
            </a:pPr>
            <a:r>
              <a:rPr lang="en-GB"/>
              <a:t>Chose to create a Grocery List</a:t>
            </a:r>
            <a:endParaRPr/>
          </a:p>
          <a:p>
            <a:pPr indent="0" lvl="0" marL="0" rtl="0" algn="l">
              <a:lnSpc>
                <a:spcPct val="100000"/>
              </a:lnSpc>
              <a:spcBef>
                <a:spcPts val="1600"/>
              </a:spcBef>
              <a:spcAft>
                <a:spcPts val="0"/>
              </a:spcAft>
              <a:buNone/>
            </a:pPr>
            <a:r>
              <a:t/>
            </a:r>
            <a:endParaRPr/>
          </a:p>
          <a:p>
            <a:pPr indent="-311150" lvl="0" marL="457200" rtl="0" algn="l">
              <a:spcBef>
                <a:spcPts val="1600"/>
              </a:spcBef>
              <a:spcAft>
                <a:spcPts val="0"/>
              </a:spcAft>
              <a:buSzPts val="1300"/>
              <a:buChar char="-"/>
            </a:pPr>
            <a:r>
              <a:rPr lang="en-GB"/>
              <a:t>Focus on simplicity</a:t>
            </a:r>
            <a:endParaRPr/>
          </a:p>
          <a:p>
            <a:pPr indent="-311150" lvl="0" marL="457200" rtl="0" algn="l">
              <a:spcBef>
                <a:spcPts val="0"/>
              </a:spcBef>
              <a:spcAft>
                <a:spcPts val="0"/>
              </a:spcAft>
              <a:buSzPts val="1300"/>
              <a:buChar char="-"/>
            </a:pPr>
            <a:r>
              <a:rPr lang="en-GB"/>
              <a:t>Focus on getting basic functions down:</a:t>
            </a:r>
            <a:endParaRPr/>
          </a:p>
          <a:p>
            <a:pPr indent="-298450" lvl="1" marL="914400" rtl="0" algn="l">
              <a:spcBef>
                <a:spcPts val="0"/>
              </a:spcBef>
              <a:spcAft>
                <a:spcPts val="0"/>
              </a:spcAft>
              <a:buSzPts val="1100"/>
              <a:buChar char="-"/>
            </a:pPr>
            <a:r>
              <a:rPr lang="en-GB"/>
              <a:t>Adding</a:t>
            </a:r>
            <a:endParaRPr/>
          </a:p>
          <a:p>
            <a:pPr indent="-298450" lvl="1" marL="914400" rtl="0" algn="l">
              <a:spcBef>
                <a:spcPts val="0"/>
              </a:spcBef>
              <a:spcAft>
                <a:spcPts val="0"/>
              </a:spcAft>
              <a:buSzPts val="1100"/>
              <a:buChar char="-"/>
            </a:pPr>
            <a:r>
              <a:rPr lang="en-GB"/>
              <a:t>Deleting</a:t>
            </a:r>
            <a:endParaRPr/>
          </a:p>
          <a:p>
            <a:pPr indent="-298450" lvl="1" marL="914400" rtl="0" algn="l">
              <a:spcBef>
                <a:spcPts val="0"/>
              </a:spcBef>
              <a:spcAft>
                <a:spcPts val="0"/>
              </a:spcAft>
              <a:buSzPts val="1100"/>
              <a:buChar char="-"/>
            </a:pPr>
            <a:r>
              <a:rPr lang="en-GB"/>
              <a:t>Display</a:t>
            </a:r>
            <a:endParaRPr/>
          </a:p>
        </p:txBody>
      </p:sp>
      <p:pic>
        <p:nvPicPr>
          <p:cNvPr id="138" name="Google Shape;138;p20"/>
          <p:cNvPicPr preferRelativeResize="0"/>
          <p:nvPr/>
        </p:nvPicPr>
        <p:blipFill>
          <a:blip r:embed="rId3">
            <a:alphaModFix/>
          </a:blip>
          <a:stretch>
            <a:fillRect/>
          </a:stretch>
        </p:blipFill>
        <p:spPr>
          <a:xfrm>
            <a:off x="4260376" y="1941225"/>
            <a:ext cx="4576950" cy="2839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Peer Feedback &amp; Further Development</a:t>
            </a:r>
            <a:endParaRPr/>
          </a:p>
        </p:txBody>
      </p:sp>
      <p:sp>
        <p:nvSpPr>
          <p:cNvPr id="144" name="Google Shape;144;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Feedback gave ideas for extra</a:t>
            </a:r>
            <a:br>
              <a:rPr lang="en-GB"/>
            </a:br>
            <a:r>
              <a:rPr lang="en-GB"/>
              <a:t>f</a:t>
            </a:r>
            <a:r>
              <a:rPr lang="en-GB"/>
              <a:t>eatures:</a:t>
            </a:r>
            <a:endParaRPr/>
          </a:p>
          <a:p>
            <a:pPr indent="-298450" lvl="1" marL="914400" rtl="0" algn="l">
              <a:spcBef>
                <a:spcPts val="0"/>
              </a:spcBef>
              <a:spcAft>
                <a:spcPts val="0"/>
              </a:spcAft>
              <a:buSzPts val="1100"/>
              <a:buChar char="-"/>
            </a:pPr>
            <a:r>
              <a:rPr lang="en-GB"/>
              <a:t>Implementation of multiple lists</a:t>
            </a:r>
            <a:endParaRPr/>
          </a:p>
          <a:p>
            <a:pPr indent="-298450" lvl="1" marL="914400" rtl="0" algn="l">
              <a:spcBef>
                <a:spcPts val="0"/>
              </a:spcBef>
              <a:spcAft>
                <a:spcPts val="0"/>
              </a:spcAft>
              <a:buSzPts val="1100"/>
              <a:buChar char="-"/>
            </a:pPr>
            <a:r>
              <a:rPr lang="en-GB"/>
              <a:t>Retaining deleted items</a:t>
            </a:r>
            <a:endParaRPr/>
          </a:p>
          <a:p>
            <a:pPr indent="-298450" lvl="1" marL="914400" rtl="0" algn="l">
              <a:spcBef>
                <a:spcPts val="0"/>
              </a:spcBef>
              <a:spcAft>
                <a:spcPts val="0"/>
              </a:spcAft>
              <a:buSzPts val="1100"/>
              <a:buChar char="-"/>
            </a:pPr>
            <a:r>
              <a:rPr lang="en-GB"/>
              <a:t>Activating Siri from within the app</a:t>
            </a:r>
            <a:endParaRPr/>
          </a:p>
          <a:p>
            <a:pPr indent="-298450" lvl="1" marL="914400" rtl="0" algn="l">
              <a:spcBef>
                <a:spcPts val="0"/>
              </a:spcBef>
              <a:spcAft>
                <a:spcPts val="0"/>
              </a:spcAft>
              <a:buSzPts val="1100"/>
              <a:buChar char="-"/>
            </a:pPr>
            <a:r>
              <a:rPr lang="en-GB"/>
              <a:t>Siri reading the list out loud</a:t>
            </a:r>
            <a:br>
              <a:rPr lang="en-GB"/>
            </a:br>
            <a:endParaRPr/>
          </a:p>
          <a:p>
            <a:pPr indent="-311150" lvl="0" marL="457200" rtl="0" algn="l">
              <a:spcBef>
                <a:spcPts val="0"/>
              </a:spcBef>
              <a:spcAft>
                <a:spcPts val="0"/>
              </a:spcAft>
              <a:buSzPts val="1300"/>
              <a:buChar char="-"/>
            </a:pPr>
            <a:r>
              <a:rPr lang="en-GB"/>
              <a:t>Completed functions allowing manual</a:t>
            </a:r>
            <a:br>
              <a:rPr lang="en-GB"/>
            </a:br>
            <a:r>
              <a:rPr lang="en-GB"/>
              <a:t>adding and deleting of items</a:t>
            </a:r>
            <a:endParaRPr/>
          </a:p>
          <a:p>
            <a:pPr indent="-311150" lvl="0" marL="457200" rtl="0" algn="l">
              <a:spcBef>
                <a:spcPts val="0"/>
              </a:spcBef>
              <a:spcAft>
                <a:spcPts val="0"/>
              </a:spcAft>
              <a:buSzPts val="1300"/>
              <a:buChar char="-"/>
            </a:pPr>
            <a:r>
              <a:rPr lang="en-GB"/>
              <a:t>Adding Sirikit functions</a:t>
            </a:r>
            <a:br>
              <a:rPr lang="en-GB"/>
            </a:br>
            <a:endParaRPr/>
          </a:p>
        </p:txBody>
      </p:sp>
      <p:pic>
        <p:nvPicPr>
          <p:cNvPr id="145" name="Google Shape;145;p21"/>
          <p:cNvPicPr preferRelativeResize="0"/>
          <p:nvPr/>
        </p:nvPicPr>
        <p:blipFill>
          <a:blip r:embed="rId3">
            <a:alphaModFix/>
          </a:blip>
          <a:stretch>
            <a:fillRect/>
          </a:stretch>
        </p:blipFill>
        <p:spPr>
          <a:xfrm>
            <a:off x="4353571" y="1853850"/>
            <a:ext cx="4217903" cy="2486125"/>
          </a:xfrm>
          <a:prstGeom prst="rect">
            <a:avLst/>
          </a:prstGeom>
          <a:noFill/>
          <a:ln>
            <a:noFill/>
          </a:ln>
        </p:spPr>
      </p:pic>
      <p:pic>
        <p:nvPicPr>
          <p:cNvPr id="146" name="Google Shape;146;p21"/>
          <p:cNvPicPr preferRelativeResize="0"/>
          <p:nvPr/>
        </p:nvPicPr>
        <p:blipFill>
          <a:blip r:embed="rId4">
            <a:alphaModFix/>
          </a:blip>
          <a:stretch>
            <a:fillRect/>
          </a:stretch>
        </p:blipFill>
        <p:spPr>
          <a:xfrm>
            <a:off x="4353575" y="4339975"/>
            <a:ext cx="3434526" cy="64258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